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p:scale>
          <a:sx n="74" d="100"/>
          <a:sy n="74" d="100"/>
        </p:scale>
        <p:origin x="-1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29.04.2016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29.04.2016</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29.04.2016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29.04.2016</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29.04.2016</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29.04.2016</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29.04.2016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714488"/>
            <a:ext cx="6172200" cy="3304074"/>
          </a:xfrm>
        </p:spPr>
        <p:txBody>
          <a:bodyPr>
            <a:normAutofit/>
          </a:bodyPr>
          <a:lstStyle/>
          <a:p>
            <a:pPr algn="ctr"/>
            <a:r>
              <a:rPr lang="ru-RU" sz="6000" dirty="0" smtClean="0"/>
              <a:t>Калейдоскоп добрых дел.</a:t>
            </a:r>
            <a:br>
              <a:rPr lang="ru-RU" sz="6000" dirty="0" smtClean="0"/>
            </a:br>
            <a:r>
              <a:rPr lang="ru-RU" sz="6000" dirty="0" smtClean="0"/>
              <a:t>2016 г.</a:t>
            </a:r>
            <a:endParaRPr lang="ru-RU" sz="6000" dirty="0"/>
          </a:p>
        </p:txBody>
      </p:sp>
      <p:sp>
        <p:nvSpPr>
          <p:cNvPr id="3" name="Подзаголовок 2"/>
          <p:cNvSpPr>
            <a:spLocks noGrp="1"/>
          </p:cNvSpPr>
          <p:nvPr>
            <p:ph type="subTitle" idx="1"/>
          </p:nvPr>
        </p:nvSpPr>
        <p:spPr>
          <a:xfrm>
            <a:off x="2286000" y="5003322"/>
            <a:ext cx="6172200" cy="68752"/>
          </a:xfrm>
        </p:spPr>
        <p:txBody>
          <a:bodyPr>
            <a:normAutofit fontScale="25000" lnSpcReduction="20000"/>
          </a:bodyPr>
          <a:lstStyle/>
          <a:p>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412776"/>
            <a:ext cx="6172200" cy="3605786"/>
          </a:xfrm>
        </p:spPr>
        <p:txBody>
          <a:bodyPr>
            <a:normAutofit/>
          </a:bodyPr>
          <a:lstStyle/>
          <a:p>
            <a:pPr algn="ctr"/>
            <a:r>
              <a:rPr lang="ru-RU" sz="6000" dirty="0" smtClean="0"/>
              <a:t>Спасибо за внимание</a:t>
            </a:r>
            <a:br>
              <a:rPr lang="ru-RU" sz="6000" dirty="0" smtClean="0"/>
            </a:br>
            <a:endParaRPr lang="ru-RU" sz="6000" dirty="0"/>
          </a:p>
        </p:txBody>
      </p:sp>
      <p:sp>
        <p:nvSpPr>
          <p:cNvPr id="3" name="Подзаголовок 2"/>
          <p:cNvSpPr>
            <a:spLocks noGrp="1"/>
          </p:cNvSpPr>
          <p:nvPr>
            <p:ph type="subTitle" idx="1"/>
          </p:nvPr>
        </p:nvSpPr>
        <p:spPr>
          <a:xfrm>
            <a:off x="2286000" y="5003322"/>
            <a:ext cx="6172200" cy="81862"/>
          </a:xfrm>
        </p:spPr>
        <p:txBody>
          <a:bodyPr>
            <a:normAutofit fontScale="25000" lnSpcReduction="20000"/>
          </a:bodyPr>
          <a:lstStyle/>
          <a:p>
            <a:endParaRPr lang="ru-R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146250"/>
          </a:xfrm>
        </p:spPr>
        <p:txBody>
          <a:bodyPr>
            <a:normAutofit/>
          </a:bodyPr>
          <a:lstStyle/>
          <a:p>
            <a:r>
              <a:rPr lang="ru-RU" sz="1600" dirty="0" smtClean="0">
                <a:solidFill>
                  <a:schemeClr val="tx2">
                    <a:lumMod val="75000"/>
                  </a:schemeClr>
                </a:solidFill>
              </a:rPr>
              <a:t>23 апреля этого года 6в класс принял участие в «Акции добрых дел», проходившей с 10 по 25 апреля. </a:t>
            </a:r>
            <a:br>
              <a:rPr lang="ru-RU" sz="1600" dirty="0" smtClean="0">
                <a:solidFill>
                  <a:schemeClr val="tx2">
                    <a:lumMod val="75000"/>
                  </a:schemeClr>
                </a:solidFill>
              </a:rPr>
            </a:br>
            <a:r>
              <a:rPr lang="ru-RU" sz="1600" dirty="0" smtClean="0">
                <a:solidFill>
                  <a:schemeClr val="tx2">
                    <a:lumMod val="75000"/>
                  </a:schemeClr>
                </a:solidFill>
              </a:rPr>
              <a:t>В эту субботу группа из пяти ребят-добровольцев прошли по всем третьим и четвёртым классам начальной школы с выступлением по гимнастике для глаз. Цель этого выступления заключалась в том, чтобы обучить ребят некоторым упражнениям этой гимнастики, что позволят им избежать дальнейших проблем со зрением из-за интенсивной работы и непрерывного труда глаз.</a:t>
            </a:r>
            <a:endParaRPr lang="ru-RU" sz="1600" dirty="0">
              <a:solidFill>
                <a:schemeClr val="tx2">
                  <a:lumMod val="75000"/>
                </a:schemeClr>
              </a:solidFill>
            </a:endParaRPr>
          </a:p>
        </p:txBody>
      </p:sp>
      <p:pic>
        <p:nvPicPr>
          <p:cNvPr id="4" name="Содержимое 3" descr="в3.jpg"/>
          <p:cNvPicPr>
            <a:picLocks noGrp="1" noChangeAspect="1"/>
          </p:cNvPicPr>
          <p:nvPr>
            <p:ph sz="quarter" idx="1"/>
          </p:nvPr>
        </p:nvPicPr>
        <p:blipFill>
          <a:blip r:embed="rId2" cstate="print"/>
          <a:stretch>
            <a:fillRect/>
          </a:stretch>
        </p:blipFill>
        <p:spPr>
          <a:xfrm>
            <a:off x="1357313" y="2779310"/>
            <a:ext cx="6429375" cy="3629829"/>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58204" cy="2214578"/>
          </a:xfrm>
        </p:spPr>
        <p:txBody>
          <a:bodyPr>
            <a:noAutofit/>
          </a:bodyPr>
          <a:lstStyle/>
          <a:p>
            <a:r>
              <a:rPr lang="ru-RU" sz="1600" dirty="0" smtClean="0">
                <a:solidFill>
                  <a:schemeClr val="tx2">
                    <a:lumMod val="75000"/>
                  </a:schemeClr>
                </a:solidFill>
              </a:rPr>
              <a:t>Ведь в наше время процветания новых технологий,  непрерывная, долгая работа за тем же </a:t>
            </a:r>
            <a:r>
              <a:rPr lang="ru-RU" sz="1600" dirty="0" err="1" smtClean="0">
                <a:solidFill>
                  <a:schemeClr val="tx2">
                    <a:lumMod val="75000"/>
                  </a:schemeClr>
                </a:solidFill>
              </a:rPr>
              <a:t>комьпьютером</a:t>
            </a:r>
            <a:r>
              <a:rPr lang="ru-RU" sz="1600" dirty="0" smtClean="0">
                <a:solidFill>
                  <a:schemeClr val="tx2">
                    <a:lumMod val="75000"/>
                  </a:schemeClr>
                </a:solidFill>
              </a:rPr>
              <a:t> сильно напрягает мышцы глаз и тем самым ухудшает зрение. Так происходит со всеми вещами для которых необходима их тяжёлая работа. Поэтому каждому человеку, даже с хорошим зрением необходим отдых глаз, а эти упражнения, которым мы обучили учеников младших классов позволяют расслабить глаза, которые отдохнут и впоследствии будут готовы вновь приняться за работу.</a:t>
            </a:r>
            <a:r>
              <a:rPr lang="ru-RU" sz="1600" dirty="0" smtClean="0"/>
              <a:t/>
            </a:r>
            <a:br>
              <a:rPr lang="ru-RU" sz="1600" dirty="0" smtClean="0"/>
            </a:br>
            <a:endParaRPr lang="ru-RU" sz="1600" dirty="0"/>
          </a:p>
        </p:txBody>
      </p:sp>
      <p:pic>
        <p:nvPicPr>
          <p:cNvPr id="4" name="Содержимое 3" descr="о1.jpg"/>
          <p:cNvPicPr>
            <a:picLocks noGrp="1" noChangeAspect="1"/>
          </p:cNvPicPr>
          <p:nvPr>
            <p:ph sz="quarter" idx="1"/>
          </p:nvPr>
        </p:nvPicPr>
        <p:blipFill>
          <a:blip r:embed="rId2" cstate="print"/>
          <a:stretch>
            <a:fillRect/>
          </a:stretch>
        </p:blipFill>
        <p:spPr>
          <a:xfrm>
            <a:off x="1784790" y="2714625"/>
            <a:ext cx="5645857" cy="3759200"/>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725602"/>
          </a:xfrm>
        </p:spPr>
        <p:txBody>
          <a:bodyPr>
            <a:normAutofit/>
          </a:bodyPr>
          <a:lstStyle/>
          <a:p>
            <a:r>
              <a:rPr lang="ru-RU" sz="1600" dirty="0" smtClean="0">
                <a:solidFill>
                  <a:schemeClr val="tx2">
                    <a:lumMod val="75000"/>
                  </a:schemeClr>
                </a:solidFill>
              </a:rPr>
              <a:t>Помимо этого, мы также подготовили для детей памятки, смотря на которые они будут вспоминать забывшиеся движения глазами. </a:t>
            </a:r>
            <a:br>
              <a:rPr lang="ru-RU" sz="1600" dirty="0" smtClean="0">
                <a:solidFill>
                  <a:schemeClr val="tx2">
                    <a:lumMod val="75000"/>
                  </a:schemeClr>
                </a:solidFill>
              </a:rPr>
            </a:br>
            <a:r>
              <a:rPr lang="ru-RU" sz="1600" dirty="0" smtClean="0">
                <a:solidFill>
                  <a:schemeClr val="tx2">
                    <a:lumMod val="75000"/>
                  </a:schemeClr>
                </a:solidFill>
              </a:rPr>
              <a:t>Эта гимнастика для глаз, которой обучились ребята рассчитана не только на расслабление, но также и на восстановление зрения, так как эти упражнения позволяют напряжённые мышцы расслабить, а слабые мышцы глаз натренировать. </a:t>
            </a:r>
            <a:endParaRPr lang="ru-RU" sz="1600" dirty="0">
              <a:solidFill>
                <a:schemeClr val="tx2">
                  <a:lumMod val="75000"/>
                </a:schemeClr>
              </a:solidFill>
            </a:endParaRPr>
          </a:p>
        </p:txBody>
      </p:sp>
      <p:pic>
        <p:nvPicPr>
          <p:cNvPr id="4" name="Содержимое 3" descr="о2.png"/>
          <p:cNvPicPr>
            <a:picLocks noGrp="1" noChangeAspect="1"/>
          </p:cNvPicPr>
          <p:nvPr>
            <p:ph sz="quarter" idx="1"/>
          </p:nvPr>
        </p:nvPicPr>
        <p:blipFill>
          <a:blip r:embed="rId2" cstate="print"/>
          <a:stretch>
            <a:fillRect/>
          </a:stretch>
        </p:blipFill>
        <p:spPr>
          <a:xfrm>
            <a:off x="467544" y="3717032"/>
            <a:ext cx="8120183" cy="1462688"/>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7467600" cy="1872208"/>
          </a:xfrm>
        </p:spPr>
        <p:txBody>
          <a:bodyPr>
            <a:noAutofit/>
          </a:bodyPr>
          <a:lstStyle/>
          <a:p>
            <a:r>
              <a:rPr lang="ru-RU" sz="1600" dirty="0" smtClean="0">
                <a:solidFill>
                  <a:schemeClr val="tx2">
                    <a:lumMod val="75000"/>
                  </a:schemeClr>
                </a:solidFill>
              </a:rPr>
              <a:t>Поэтому мы советовали им почаще делать </a:t>
            </a:r>
            <a:r>
              <a:rPr lang="ru-RU" sz="1600" dirty="0" err="1" smtClean="0">
                <a:solidFill>
                  <a:schemeClr val="tx2">
                    <a:lumMod val="75000"/>
                  </a:schemeClr>
                </a:solidFill>
              </a:rPr>
              <a:t>прерывы</a:t>
            </a:r>
            <a:r>
              <a:rPr lang="ru-RU" sz="1600" dirty="0" smtClean="0">
                <a:solidFill>
                  <a:schemeClr val="tx2">
                    <a:lumMod val="75000"/>
                  </a:schemeClr>
                </a:solidFill>
              </a:rPr>
              <a:t> между своей работой и выполнять эту гимнастику. </a:t>
            </a:r>
            <a:br>
              <a:rPr lang="ru-RU" sz="1600" dirty="0" smtClean="0">
                <a:solidFill>
                  <a:schemeClr val="tx2">
                    <a:lumMod val="75000"/>
                  </a:schemeClr>
                </a:solidFill>
              </a:rPr>
            </a:br>
            <a:r>
              <a:rPr lang="ru-RU" sz="1600" dirty="0" smtClean="0">
                <a:solidFill>
                  <a:schemeClr val="tx2">
                    <a:lumMod val="75000"/>
                  </a:schemeClr>
                </a:solidFill>
              </a:rPr>
              <a:t>Мы очень надеемся, что ребята последуют нашим советам, будут внимательнее относиться к своему здоровью, к здоровью своих глаз, ведь тогда у них будет не только отличное зрение, но также и успехи в учёбе. </a:t>
            </a:r>
            <a:br>
              <a:rPr lang="ru-RU" sz="1600" dirty="0" smtClean="0">
                <a:solidFill>
                  <a:schemeClr val="tx2">
                    <a:lumMod val="75000"/>
                  </a:schemeClr>
                </a:solidFill>
              </a:rPr>
            </a:br>
            <a:endParaRPr lang="ru-RU" sz="1600" dirty="0">
              <a:solidFill>
                <a:schemeClr val="tx2">
                  <a:lumMod val="75000"/>
                </a:schemeClr>
              </a:solidFill>
            </a:endParaRPr>
          </a:p>
        </p:txBody>
      </p:sp>
      <p:pic>
        <p:nvPicPr>
          <p:cNvPr id="4" name="Содержимое 3" descr="в6.jpg"/>
          <p:cNvPicPr>
            <a:picLocks noGrp="1" noChangeAspect="1"/>
          </p:cNvPicPr>
          <p:nvPr>
            <p:ph sz="quarter" idx="1"/>
          </p:nvPr>
        </p:nvPicPr>
        <p:blipFill>
          <a:blip r:embed="rId2" cstate="print"/>
          <a:stretch>
            <a:fillRect/>
          </a:stretch>
        </p:blipFill>
        <p:spPr>
          <a:xfrm>
            <a:off x="1331640" y="2780928"/>
            <a:ext cx="6429375" cy="3629829"/>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solidFill>
                  <a:schemeClr val="tx2">
                    <a:lumMod val="75000"/>
                  </a:schemeClr>
                </a:solidFill>
              </a:rPr>
              <a:t>А сейчас мы предлагаем посмотреть фотографии, сделанные нашими девочками-фотографами во время выступления:</a:t>
            </a: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pic>
        <p:nvPicPr>
          <p:cNvPr id="5" name="Содержимое 4" descr="в7.jpg"/>
          <p:cNvPicPr>
            <a:picLocks noGrp="1" noChangeAspect="1"/>
          </p:cNvPicPr>
          <p:nvPr>
            <p:ph sz="quarter" idx="1"/>
          </p:nvPr>
        </p:nvPicPr>
        <p:blipFill>
          <a:blip r:embed="rId2" cstate="print"/>
          <a:stretch>
            <a:fillRect/>
          </a:stretch>
        </p:blipFill>
        <p:spPr>
          <a:xfrm>
            <a:off x="467544" y="1052736"/>
            <a:ext cx="3657600" cy="2064970"/>
          </a:xfrm>
        </p:spPr>
      </p:pic>
      <p:pic>
        <p:nvPicPr>
          <p:cNvPr id="6" name="Содержимое 5" descr="в8.jpg"/>
          <p:cNvPicPr>
            <a:picLocks noGrp="1" noChangeAspect="1"/>
          </p:cNvPicPr>
          <p:nvPr>
            <p:ph sz="quarter" idx="2"/>
          </p:nvPr>
        </p:nvPicPr>
        <p:blipFill>
          <a:blip r:embed="rId3" cstate="print"/>
          <a:stretch>
            <a:fillRect/>
          </a:stretch>
        </p:blipFill>
        <p:spPr>
          <a:xfrm>
            <a:off x="4355976" y="1052736"/>
            <a:ext cx="3657600" cy="2064969"/>
          </a:xfrm>
        </p:spPr>
      </p:pic>
      <p:pic>
        <p:nvPicPr>
          <p:cNvPr id="2051" name="Picture 3" descr="C:\Documents and Settings\Admin\Мои документы\Загрузки\выст3.jpg"/>
          <p:cNvPicPr>
            <a:picLocks noChangeAspect="1" noChangeArrowheads="1"/>
          </p:cNvPicPr>
          <p:nvPr/>
        </p:nvPicPr>
        <p:blipFill>
          <a:blip r:embed="rId4" cstate="print"/>
          <a:srcRect/>
          <a:stretch>
            <a:fillRect/>
          </a:stretch>
        </p:blipFill>
        <p:spPr bwMode="auto">
          <a:xfrm>
            <a:off x="467544" y="3623252"/>
            <a:ext cx="3600400" cy="2700300"/>
          </a:xfrm>
          <a:prstGeom prst="rect">
            <a:avLst/>
          </a:prstGeom>
          <a:noFill/>
        </p:spPr>
      </p:pic>
      <p:pic>
        <p:nvPicPr>
          <p:cNvPr id="10" name="Содержимое 4" descr="в8.jpg"/>
          <p:cNvPicPr>
            <a:picLocks noChangeAspect="1"/>
          </p:cNvPicPr>
          <p:nvPr/>
        </p:nvPicPr>
        <p:blipFill>
          <a:blip r:embed="rId5" cstate="print"/>
          <a:stretch>
            <a:fillRect/>
          </a:stretch>
        </p:blipFill>
        <p:spPr>
          <a:xfrm>
            <a:off x="4427984" y="3933056"/>
            <a:ext cx="3657600" cy="206497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018"/>
          </a:xfrm>
        </p:spPr>
        <p:txBody>
          <a:bodyPr>
            <a:normAutofit fontScale="90000"/>
          </a:bodyPr>
          <a:lstStyle/>
          <a:p>
            <a:endParaRPr lang="ru-RU" dirty="0"/>
          </a:p>
        </p:txBody>
      </p:sp>
      <p:pic>
        <p:nvPicPr>
          <p:cNvPr id="29" name="Содержимое 28" descr="в10.jpg"/>
          <p:cNvPicPr>
            <a:picLocks noGrp="1" noChangeAspect="1"/>
          </p:cNvPicPr>
          <p:nvPr>
            <p:ph sz="quarter" idx="1"/>
          </p:nvPr>
        </p:nvPicPr>
        <p:blipFill>
          <a:blip r:embed="rId2" cstate="print"/>
          <a:stretch>
            <a:fillRect/>
          </a:stretch>
        </p:blipFill>
        <p:spPr>
          <a:xfrm>
            <a:off x="4355976" y="3573016"/>
            <a:ext cx="3785144" cy="2136978"/>
          </a:xfrm>
        </p:spPr>
      </p:pic>
      <p:pic>
        <p:nvPicPr>
          <p:cNvPr id="32" name="Содержимое 31" descr="в1.jpg"/>
          <p:cNvPicPr>
            <a:picLocks noGrp="1" noChangeAspect="1"/>
          </p:cNvPicPr>
          <p:nvPr>
            <p:ph sz="quarter" idx="2"/>
          </p:nvPr>
        </p:nvPicPr>
        <p:blipFill>
          <a:blip r:embed="rId3" cstate="print"/>
          <a:stretch>
            <a:fillRect/>
          </a:stretch>
        </p:blipFill>
        <p:spPr>
          <a:xfrm>
            <a:off x="395535" y="908720"/>
            <a:ext cx="3785145" cy="2136978"/>
          </a:xfrm>
        </p:spPr>
      </p:pic>
      <p:pic>
        <p:nvPicPr>
          <p:cNvPr id="1048" name="Picture 24" descr="C:\Documents and Settings\Admin\Мои документы\Загрузки\в4.jpg"/>
          <p:cNvPicPr>
            <a:picLocks noChangeAspect="1" noChangeArrowheads="1"/>
          </p:cNvPicPr>
          <p:nvPr/>
        </p:nvPicPr>
        <p:blipFill>
          <a:blip r:embed="rId4" cstate="print"/>
          <a:srcRect/>
          <a:stretch>
            <a:fillRect/>
          </a:stretch>
        </p:blipFill>
        <p:spPr bwMode="auto">
          <a:xfrm>
            <a:off x="4346054" y="908720"/>
            <a:ext cx="3826348" cy="2160240"/>
          </a:xfrm>
          <a:prstGeom prst="rect">
            <a:avLst/>
          </a:prstGeom>
          <a:noFill/>
        </p:spPr>
      </p:pic>
      <p:pic>
        <p:nvPicPr>
          <p:cNvPr id="1049" name="Picture 25" descr="C:\Documents and Settings\Admin\Мои документы\Загрузки\выст4.jpg"/>
          <p:cNvPicPr>
            <a:picLocks noChangeAspect="1" noChangeArrowheads="1"/>
          </p:cNvPicPr>
          <p:nvPr/>
        </p:nvPicPr>
        <p:blipFill>
          <a:blip r:embed="rId5" cstate="print"/>
          <a:srcRect/>
          <a:stretch>
            <a:fillRect/>
          </a:stretch>
        </p:blipFill>
        <p:spPr bwMode="auto">
          <a:xfrm>
            <a:off x="395536" y="3284984"/>
            <a:ext cx="3744416" cy="2808312"/>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018"/>
          </a:xfrm>
        </p:spPr>
        <p:txBody>
          <a:bodyPr>
            <a:normAutofit fontScale="90000"/>
          </a:bodyPr>
          <a:lstStyle/>
          <a:p>
            <a:endParaRPr lang="ru-RU" dirty="0"/>
          </a:p>
        </p:txBody>
      </p:sp>
      <p:pic>
        <p:nvPicPr>
          <p:cNvPr id="5" name="Содержимое 4" descr="в5.jpg"/>
          <p:cNvPicPr>
            <a:picLocks noGrp="1" noChangeAspect="1"/>
          </p:cNvPicPr>
          <p:nvPr>
            <p:ph sz="quarter" idx="1"/>
          </p:nvPr>
        </p:nvPicPr>
        <p:blipFill>
          <a:blip r:embed="rId2" cstate="print"/>
          <a:stretch>
            <a:fillRect/>
          </a:stretch>
        </p:blipFill>
        <p:spPr>
          <a:xfrm>
            <a:off x="467544" y="980728"/>
            <a:ext cx="3657600" cy="2064970"/>
          </a:xfrm>
        </p:spPr>
      </p:pic>
      <p:pic>
        <p:nvPicPr>
          <p:cNvPr id="3074" name="Picture 2" descr="C:\Documents and Settings\Admin\Мои документы\Загрузки\в6.jpg"/>
          <p:cNvPicPr>
            <a:picLocks noGrp="1" noChangeAspect="1" noChangeArrowheads="1"/>
          </p:cNvPicPr>
          <p:nvPr>
            <p:ph sz="quarter" idx="2"/>
          </p:nvPr>
        </p:nvPicPr>
        <p:blipFill>
          <a:blip r:embed="rId3" cstate="print"/>
          <a:srcRect/>
          <a:stretch>
            <a:fillRect/>
          </a:stretch>
        </p:blipFill>
        <p:spPr bwMode="auto">
          <a:xfrm>
            <a:off x="4427984" y="4005064"/>
            <a:ext cx="3657600" cy="2064970"/>
          </a:xfrm>
          <a:prstGeom prst="rect">
            <a:avLst/>
          </a:prstGeom>
          <a:noFill/>
        </p:spPr>
      </p:pic>
      <p:pic>
        <p:nvPicPr>
          <p:cNvPr id="3075" name="Picture 3" descr="C:\Documents and Settings\Admin\Мои документы\Загрузки\выст7.jpg"/>
          <p:cNvPicPr>
            <a:picLocks noChangeAspect="1" noChangeArrowheads="1"/>
          </p:cNvPicPr>
          <p:nvPr/>
        </p:nvPicPr>
        <p:blipFill>
          <a:blip r:embed="rId4" cstate="print"/>
          <a:srcRect/>
          <a:stretch>
            <a:fillRect/>
          </a:stretch>
        </p:blipFill>
        <p:spPr bwMode="auto">
          <a:xfrm>
            <a:off x="4427984" y="638690"/>
            <a:ext cx="3672408" cy="2754306"/>
          </a:xfrm>
          <a:prstGeom prst="rect">
            <a:avLst/>
          </a:prstGeom>
          <a:noFill/>
        </p:spPr>
      </p:pic>
      <p:pic>
        <p:nvPicPr>
          <p:cNvPr id="3076" name="Picture 4" descr="C:\Documents and Settings\Admin\Мои документы\Загрузки\выст6.jpg"/>
          <p:cNvPicPr>
            <a:picLocks noChangeAspect="1" noChangeArrowheads="1"/>
          </p:cNvPicPr>
          <p:nvPr/>
        </p:nvPicPr>
        <p:blipFill>
          <a:blip r:embed="rId5" cstate="print"/>
          <a:srcRect/>
          <a:stretch>
            <a:fillRect/>
          </a:stretch>
        </p:blipFill>
        <p:spPr bwMode="auto">
          <a:xfrm>
            <a:off x="467545" y="3573016"/>
            <a:ext cx="3643379" cy="2732534"/>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018"/>
          </a:xfrm>
        </p:spPr>
        <p:txBody>
          <a:bodyPr>
            <a:normAutofit fontScale="90000"/>
          </a:bodyPr>
          <a:lstStyle/>
          <a:p>
            <a:endParaRPr lang="ru-RU" dirty="0"/>
          </a:p>
        </p:txBody>
      </p:sp>
      <p:pic>
        <p:nvPicPr>
          <p:cNvPr id="5" name="Содержимое 4" descr="в11.jpg"/>
          <p:cNvPicPr>
            <a:picLocks noGrp="1" noChangeAspect="1"/>
          </p:cNvPicPr>
          <p:nvPr>
            <p:ph sz="quarter" idx="1"/>
          </p:nvPr>
        </p:nvPicPr>
        <p:blipFill>
          <a:blip r:embed="rId2" cstate="print"/>
          <a:stretch>
            <a:fillRect/>
          </a:stretch>
        </p:blipFill>
        <p:spPr>
          <a:xfrm>
            <a:off x="395536" y="764704"/>
            <a:ext cx="3657600" cy="2064970"/>
          </a:xfrm>
        </p:spPr>
      </p:pic>
      <p:pic>
        <p:nvPicPr>
          <p:cNvPr id="6" name="Содержимое 5" descr="уроа2.jpg"/>
          <p:cNvPicPr>
            <a:picLocks noGrp="1" noChangeAspect="1"/>
          </p:cNvPicPr>
          <p:nvPr>
            <p:ph sz="quarter" idx="2"/>
          </p:nvPr>
        </p:nvPicPr>
        <p:blipFill>
          <a:blip r:embed="rId3" cstate="print"/>
          <a:stretch>
            <a:fillRect/>
          </a:stretch>
        </p:blipFill>
        <p:spPr>
          <a:xfrm>
            <a:off x="4283968" y="3789040"/>
            <a:ext cx="3785145" cy="2136978"/>
          </a:xfrm>
        </p:spPr>
      </p:pic>
      <p:pic>
        <p:nvPicPr>
          <p:cNvPr id="4099" name="Picture 3" descr="C:\Documents and Settings\Admin\Мои документы\Загрузки\о.jpg"/>
          <p:cNvPicPr>
            <a:picLocks noChangeAspect="1" noChangeArrowheads="1"/>
          </p:cNvPicPr>
          <p:nvPr/>
        </p:nvPicPr>
        <p:blipFill>
          <a:blip r:embed="rId4" cstate="print"/>
          <a:srcRect/>
          <a:stretch>
            <a:fillRect/>
          </a:stretch>
        </p:blipFill>
        <p:spPr bwMode="auto">
          <a:xfrm>
            <a:off x="4283968" y="692696"/>
            <a:ext cx="3744416" cy="2113983"/>
          </a:xfrm>
          <a:prstGeom prst="rect">
            <a:avLst/>
          </a:prstGeom>
          <a:noFill/>
        </p:spPr>
      </p:pic>
      <p:pic>
        <p:nvPicPr>
          <p:cNvPr id="9" name="Содержимое 5" descr="ура.jpg"/>
          <p:cNvPicPr>
            <a:picLocks noChangeAspect="1"/>
          </p:cNvPicPr>
          <p:nvPr/>
        </p:nvPicPr>
        <p:blipFill>
          <a:blip r:embed="rId5" cstate="print"/>
          <a:stretch>
            <a:fillRect/>
          </a:stretch>
        </p:blipFill>
        <p:spPr>
          <a:xfrm>
            <a:off x="395536" y="3789040"/>
            <a:ext cx="3672408" cy="2073330"/>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152</Words>
  <Application>Microsoft Office PowerPoint</Application>
  <PresentationFormat>Экран (4:3)</PresentationFormat>
  <Paragraphs>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Эркер</vt:lpstr>
      <vt:lpstr>Калейдоскоп добрых дел. 2016 г.</vt:lpstr>
      <vt:lpstr>23 апреля этого года 6в класс принял участие в «Акции добрых дел», проходившей с 10 по 25 апреля.  В эту субботу группа из пяти ребят-добровольцев прошли по всем третьим и четвёртым классам начальной школы с выступлением по гимнастике для глаз. Цель этого выступления заключалась в том, чтобы обучить ребят некоторым упражнениям этой гимнастики, что позволят им избежать дальнейших проблем со зрением из-за интенсивной работы и непрерывного труда глаз.</vt:lpstr>
      <vt:lpstr>Ведь в наше время процветания новых технологий,  непрерывная, долгая работа за тем же комьпьютером сильно напрягает мышцы глаз и тем самым ухудшает зрение. Так происходит со всеми вещами для которых необходима их тяжёлая работа. Поэтому каждому человеку, даже с хорошим зрением необходим отдых глаз, а эти упражнения, которым мы обучили учеников младших классов позволяют расслабить глаза, которые отдохнут и впоследствии будут готовы вновь приняться за работу. </vt:lpstr>
      <vt:lpstr>Помимо этого, мы также подготовили для детей памятки, смотря на которые они будут вспоминать забывшиеся движения глазами.  Эта гимнастика для глаз, которой обучились ребята рассчитана не только на расслабление, но также и на восстановление зрения, так как эти упражнения позволяют напряжённые мышцы расслабить, а слабые мышцы глаз натренировать. </vt:lpstr>
      <vt:lpstr>Поэтому мы советовали им почаще делать прерывы между своей работой и выполнять эту гимнастику.  Мы очень надеемся, что ребята последуют нашим советам, будут внимательнее относиться к своему здоровью, к здоровью своих глаз, ведь тогда у них будет не только отличное зрение, но также и успехи в учёбе.  </vt:lpstr>
      <vt:lpstr>А сейчас мы предлагаем посмотреть фотографии, сделанные нашими девочками-фотографами во время выступления: </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Калейдоскоп добрых дел. 2016 г.</dc:title>
  <dc:creator>pc2</dc:creator>
  <cp:lastModifiedBy>Светлана Э. Новикова</cp:lastModifiedBy>
  <cp:revision>12</cp:revision>
  <dcterms:created xsi:type="dcterms:W3CDTF">2016-04-27T13:02:51Z</dcterms:created>
  <dcterms:modified xsi:type="dcterms:W3CDTF">2016-04-29T08:17:02Z</dcterms:modified>
</cp:coreProperties>
</file>