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6" r:id="rId3"/>
    <p:sldId id="257" r:id="rId4"/>
    <p:sldId id="258" r:id="rId5"/>
    <p:sldId id="259" r:id="rId6"/>
    <p:sldId id="260" r:id="rId7"/>
    <p:sldId id="262" r:id="rId8"/>
    <p:sldId id="261" r:id="rId9"/>
    <p:sldId id="280" r:id="rId10"/>
    <p:sldId id="263" r:id="rId11"/>
    <p:sldId id="264" r:id="rId12"/>
    <p:sldId id="265" r:id="rId13"/>
    <p:sldId id="281" r:id="rId14"/>
    <p:sldId id="267" r:id="rId15"/>
    <p:sldId id="268" r:id="rId16"/>
    <p:sldId id="269" r:id="rId17"/>
    <p:sldId id="266" r:id="rId18"/>
    <p:sldId id="283" r:id="rId19"/>
    <p:sldId id="271" r:id="rId20"/>
    <p:sldId id="270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52" autoAdjust="0"/>
    <p:restoredTop sz="94660"/>
  </p:normalViewPr>
  <p:slideViewPr>
    <p:cSldViewPr snapToGrid="0">
      <p:cViewPr varScale="1">
        <p:scale>
          <a:sx n="87" d="100"/>
          <a:sy n="87" d="100"/>
        </p:scale>
        <p:origin x="68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image" Target="../media/image2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2.wmf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image" Target="../media/image2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2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2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2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CBBC7-D5F8-4596-81A0-F3EBC2A499E0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33E01-428C-4680-BA57-C6A1289C8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6823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CBBC7-D5F8-4596-81A0-F3EBC2A499E0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33E01-428C-4680-BA57-C6A1289C8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83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CBBC7-D5F8-4596-81A0-F3EBC2A499E0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33E01-428C-4680-BA57-C6A1289C8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873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CBBC7-D5F8-4596-81A0-F3EBC2A499E0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33E01-428C-4680-BA57-C6A1289C8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235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CBBC7-D5F8-4596-81A0-F3EBC2A499E0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33E01-428C-4680-BA57-C6A1289C8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873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CBBC7-D5F8-4596-81A0-F3EBC2A499E0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33E01-428C-4680-BA57-C6A1289C8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8460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CBBC7-D5F8-4596-81A0-F3EBC2A499E0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33E01-428C-4680-BA57-C6A1289C8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726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CBBC7-D5F8-4596-81A0-F3EBC2A499E0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33E01-428C-4680-BA57-C6A1289C8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525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CBBC7-D5F8-4596-81A0-F3EBC2A499E0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33E01-428C-4680-BA57-C6A1289C8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207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CBBC7-D5F8-4596-81A0-F3EBC2A499E0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33E01-428C-4680-BA57-C6A1289C8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404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CBBC7-D5F8-4596-81A0-F3EBC2A499E0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33E01-428C-4680-BA57-C6A1289C8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164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CBBC7-D5F8-4596-81A0-F3EBC2A499E0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33E01-428C-4680-BA57-C6A1289C8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851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2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2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30.w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2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12" Type="http://schemas.openxmlformats.org/officeDocument/2006/relationships/image" Target="../media/image3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1.wmf"/><Relationship Id="rId11" Type="http://schemas.openxmlformats.org/officeDocument/2006/relationships/oleObject" Target="../embeddings/oleObject28.bin"/><Relationship Id="rId5" Type="http://schemas.openxmlformats.org/officeDocument/2006/relationships/oleObject" Target="../embeddings/oleObject25.bin"/><Relationship Id="rId10" Type="http://schemas.openxmlformats.org/officeDocument/2006/relationships/image" Target="../media/image33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27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2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35.wmf"/><Relationship Id="rId5" Type="http://schemas.openxmlformats.org/officeDocument/2006/relationships/oleObject" Target="../embeddings/oleObject31.bin"/><Relationship Id="rId4" Type="http://schemas.openxmlformats.org/officeDocument/2006/relationships/image" Target="../media/image2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2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42.jpeg"/><Relationship Id="rId5" Type="http://schemas.openxmlformats.org/officeDocument/2006/relationships/image" Target="../media/image41.png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2.wmf"/><Relationship Id="rId9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oleObject" Target="../embeddings/oleObject10.bin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10.jpeg"/><Relationship Id="rId4" Type="http://schemas.openxmlformats.org/officeDocument/2006/relationships/image" Target="../media/image2.wmf"/><Relationship Id="rId9" Type="http://schemas.openxmlformats.org/officeDocument/2006/relationships/image" Target="../media/image9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7" Type="http://schemas.openxmlformats.org/officeDocument/2006/relationships/image" Target="../media/image11.png"/><Relationship Id="rId2" Type="http://schemas.microsoft.com/office/2007/relationships/media" Target="../media/media1.mp4"/><Relationship Id="rId1" Type="http://schemas.openxmlformats.org/officeDocument/2006/relationships/vmlDrawing" Target="../drawings/vmlDrawing7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13.bin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oleObject" Target="../embeddings/oleObject14.bin"/><Relationship Id="rId7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5.jpeg"/><Relationship Id="rId11" Type="http://schemas.openxmlformats.org/officeDocument/2006/relationships/image" Target="../media/image13.wmf"/><Relationship Id="rId5" Type="http://schemas.openxmlformats.org/officeDocument/2006/relationships/image" Target="../media/image14.jpeg"/><Relationship Id="rId10" Type="http://schemas.openxmlformats.org/officeDocument/2006/relationships/oleObject" Target="../embeddings/oleObject16.bin"/><Relationship Id="rId4" Type="http://schemas.openxmlformats.org/officeDocument/2006/relationships/image" Target="../media/image2.wmf"/><Relationship Id="rId9" Type="http://schemas.openxmlformats.org/officeDocument/2006/relationships/image" Target="../media/image12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4772287"/>
              </p:ext>
            </p:extLst>
          </p:nvPr>
        </p:nvGraphicFramePr>
        <p:xfrm>
          <a:off x="1588" y="0"/>
          <a:ext cx="12190412" cy="685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r:id="rId3" imgW="12190320" imgH="6856920" progId="">
                  <p:embed/>
                </p:oleObj>
              </mc:Choice>
              <mc:Fallback>
                <p:oleObj r:id="rId3" imgW="12190320" imgH="68569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0"/>
                        <a:ext cx="12190412" cy="6856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058708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5457080"/>
              </p:ext>
            </p:extLst>
          </p:nvPr>
        </p:nvGraphicFramePr>
        <p:xfrm>
          <a:off x="1588" y="0"/>
          <a:ext cx="12190412" cy="685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2" r:id="rId3" imgW="12190320" imgH="6856920" progId="">
                  <p:embed/>
                </p:oleObj>
              </mc:Choice>
              <mc:Fallback>
                <p:oleObj r:id="rId3" imgW="12190320" imgH="68569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0"/>
                        <a:ext cx="12190412" cy="6856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94025" y="2367883"/>
            <a:ext cx="4955208" cy="371164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Реализован в </a:t>
            </a:r>
            <a:r>
              <a:rPr lang="ru-RU" b="1" dirty="0" smtClean="0">
                <a:solidFill>
                  <a:srgbClr val="FF0000"/>
                </a:solidFill>
              </a:rPr>
              <a:t>2025</a:t>
            </a:r>
            <a:r>
              <a:rPr lang="ru-RU" dirty="0" smtClean="0"/>
              <a:t> году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Победитель </a:t>
            </a:r>
            <a:r>
              <a:rPr lang="ru-RU" b="1" dirty="0">
                <a:solidFill>
                  <a:srgbClr val="FF0000"/>
                </a:solidFill>
              </a:rPr>
              <a:t>конкурса грантов Губернатора Челябинской </a:t>
            </a:r>
            <a:r>
              <a:rPr lang="ru-RU" b="1" dirty="0" smtClean="0">
                <a:solidFill>
                  <a:srgbClr val="FF0000"/>
                </a:solidFill>
              </a:rPr>
              <a:t>области</a:t>
            </a:r>
            <a:r>
              <a:rPr lang="ru-RU" dirty="0" smtClean="0"/>
              <a:t>. 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Направлен на патриотическое </a:t>
            </a:r>
            <a:r>
              <a:rPr lang="ru-RU" dirty="0"/>
              <a:t>воспитание школьников </a:t>
            </a:r>
            <a:r>
              <a:rPr lang="ru-RU" dirty="0" smtClean="0"/>
              <a:t>5-11 классов г. Челябинска.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4037030"/>
              </p:ext>
            </p:extLst>
          </p:nvPr>
        </p:nvGraphicFramePr>
        <p:xfrm>
          <a:off x="78257" y="1672033"/>
          <a:ext cx="5078628" cy="507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3" r:id="rId5" imgW="3047760" imgH="3047760" progId="">
                  <p:embed/>
                </p:oleObj>
              </mc:Choice>
              <mc:Fallback>
                <p:oleObj r:id="rId5" imgW="3047760" imgH="304776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8257" y="1672033"/>
                        <a:ext cx="5078628" cy="50786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206326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3603056"/>
              </p:ext>
            </p:extLst>
          </p:nvPr>
        </p:nvGraphicFramePr>
        <p:xfrm>
          <a:off x="1588" y="0"/>
          <a:ext cx="12190412" cy="685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9" r:id="rId3" imgW="12190320" imgH="6856920" progId="">
                  <p:embed/>
                </p:oleObj>
              </mc:Choice>
              <mc:Fallback>
                <p:oleObj r:id="rId3" imgW="12190320" imgH="68569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0"/>
                        <a:ext cx="12190412" cy="6856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7359" y="1600719"/>
            <a:ext cx="10117029" cy="5127558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Партнёры проекта:</a:t>
            </a:r>
          </a:p>
          <a:p>
            <a:pPr marL="0" indent="0"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Администрация </a:t>
            </a:r>
            <a:r>
              <a:rPr lang="ru-RU" dirty="0"/>
              <a:t>Курчатовского района г. </a:t>
            </a:r>
            <a:r>
              <a:rPr lang="ru-RU" dirty="0" smtClean="0"/>
              <a:t>Челябинска</a:t>
            </a:r>
          </a:p>
          <a:p>
            <a:endParaRPr lang="ru-RU" dirty="0"/>
          </a:p>
          <a:p>
            <a:r>
              <a:rPr lang="ru-RU" dirty="0" smtClean="0"/>
              <a:t>Филиал </a:t>
            </a:r>
            <a:r>
              <a:rPr lang="ru-RU" dirty="0"/>
              <a:t>Фонда «Защитники Отечества» по Челябинской области. Поддержка Фонда стала результатом плодотворного сотрудничества, начавшегося в ходе реализации предыдущего проекта «Рождённые побеждать</a:t>
            </a:r>
            <a:r>
              <a:rPr lang="ru-RU" dirty="0" smtClean="0"/>
              <a:t>»</a:t>
            </a:r>
          </a:p>
          <a:p>
            <a:endParaRPr lang="ru-RU" dirty="0"/>
          </a:p>
          <a:p>
            <a:r>
              <a:rPr lang="ru-RU" dirty="0" smtClean="0"/>
              <a:t>Аппарата </a:t>
            </a:r>
            <a:r>
              <a:rPr lang="ru-RU" dirty="0"/>
              <a:t>антитеррористической комиссии Челябинской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216939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6270929"/>
              </p:ext>
            </p:extLst>
          </p:nvPr>
        </p:nvGraphicFramePr>
        <p:xfrm>
          <a:off x="1588" y="0"/>
          <a:ext cx="12190412" cy="685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2" r:id="rId3" imgW="12190320" imgH="6856920" progId="">
                  <p:embed/>
                </p:oleObj>
              </mc:Choice>
              <mc:Fallback>
                <p:oleObj r:id="rId3" imgW="12190320" imgH="68569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0"/>
                        <a:ext cx="12190412" cy="6856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7359" y="1625434"/>
            <a:ext cx="10759581" cy="5255798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В проекте приняли </a:t>
            </a:r>
            <a:r>
              <a:rPr lang="ru-RU" b="1" dirty="0" smtClean="0">
                <a:solidFill>
                  <a:srgbClr val="FF0000"/>
                </a:solidFill>
              </a:rPr>
              <a:t>участие: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10</a:t>
            </a:r>
            <a:r>
              <a:rPr lang="ru-RU" dirty="0" smtClean="0"/>
              <a:t> школ Челябинской области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4 805</a:t>
            </a:r>
            <a:r>
              <a:rPr lang="ru-RU" dirty="0" smtClean="0"/>
              <a:t> школьников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Завершением проекта стало проведение конкурса творческих работ школьников, посвящённых участникам СВО г. Челябинска и Челябинской области.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Подведение </a:t>
            </a:r>
            <a:r>
              <a:rPr lang="ru-RU" dirty="0"/>
              <a:t>итогов и вручение дипломов прошло в Филиале Фонда «Защитники Отечества» по Челябинской области</a:t>
            </a:r>
            <a:r>
              <a:rPr lang="ru-RU" dirty="0" smtClean="0"/>
              <a:t>.</a:t>
            </a:r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6724131"/>
              </p:ext>
            </p:extLst>
          </p:nvPr>
        </p:nvGraphicFramePr>
        <p:xfrm>
          <a:off x="5379308" y="1735010"/>
          <a:ext cx="5953403" cy="295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3" r:id="rId5" imgW="2883240" imgH="1429200" progId="">
                  <p:embed/>
                </p:oleObj>
              </mc:Choice>
              <mc:Fallback>
                <p:oleObj r:id="rId5" imgW="2883240" imgH="14292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379308" y="1735010"/>
                        <a:ext cx="5953403" cy="2950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427422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318" y="-68396"/>
            <a:ext cx="4673682" cy="31163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29778"/>
            <a:ext cx="6031345" cy="452822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428698" cy="33249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385" y="0"/>
            <a:ext cx="3257920" cy="433937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345" y="2750095"/>
            <a:ext cx="6160655" cy="410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7118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9059619"/>
              </p:ext>
            </p:extLst>
          </p:nvPr>
        </p:nvGraphicFramePr>
        <p:xfrm>
          <a:off x="1588" y="0"/>
          <a:ext cx="12190412" cy="685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4" r:id="rId3" imgW="12190320" imgH="6856920" progId="">
                  <p:embed/>
                </p:oleObj>
              </mc:Choice>
              <mc:Fallback>
                <p:oleObj r:id="rId3" imgW="12190320" imgH="68569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0"/>
                        <a:ext cx="12190412" cy="6856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94025" y="2367883"/>
            <a:ext cx="5647186" cy="37116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Реализуется с 1 июля </a:t>
            </a:r>
            <a:r>
              <a:rPr lang="ru-RU" b="1" dirty="0" smtClean="0">
                <a:solidFill>
                  <a:srgbClr val="FF0000"/>
                </a:solidFill>
              </a:rPr>
              <a:t>2025</a:t>
            </a:r>
            <a:r>
              <a:rPr lang="ru-RU" dirty="0" smtClean="0"/>
              <a:t> года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Победитель </a:t>
            </a:r>
            <a:r>
              <a:rPr lang="ru-RU" b="1" dirty="0">
                <a:solidFill>
                  <a:srgbClr val="FF0000"/>
                </a:solidFill>
              </a:rPr>
              <a:t>конкурса Фонда Президентских грантов 2025 года</a:t>
            </a:r>
            <a:r>
              <a:rPr lang="ru-RU" dirty="0" smtClean="0"/>
              <a:t>. 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Направлен на патриотическое </a:t>
            </a:r>
            <a:r>
              <a:rPr lang="ru-RU" dirty="0"/>
              <a:t>воспитание школьников </a:t>
            </a:r>
            <a:r>
              <a:rPr lang="ru-RU" dirty="0" smtClean="0"/>
              <a:t>5-11 классов г. Челябинска.</a:t>
            </a:r>
            <a:endParaRPr lang="ru-RU" dirty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0880518"/>
              </p:ext>
            </p:extLst>
          </p:nvPr>
        </p:nvGraphicFramePr>
        <p:xfrm>
          <a:off x="78257" y="1672033"/>
          <a:ext cx="5078628" cy="507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5" r:id="rId5" imgW="3047760" imgH="3047760" progId="">
                  <p:embed/>
                </p:oleObj>
              </mc:Choice>
              <mc:Fallback>
                <p:oleObj r:id="rId5" imgW="3047760" imgH="304776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8257" y="1672033"/>
                        <a:ext cx="5078628" cy="50786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635400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5725780"/>
              </p:ext>
            </p:extLst>
          </p:nvPr>
        </p:nvGraphicFramePr>
        <p:xfrm>
          <a:off x="1588" y="0"/>
          <a:ext cx="12190412" cy="685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05" r:id="rId3" imgW="12190320" imgH="6856920" progId="">
                  <p:embed/>
                </p:oleObj>
              </mc:Choice>
              <mc:Fallback>
                <p:oleObj r:id="rId3" imgW="12190320" imgH="68569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0"/>
                        <a:ext cx="12190412" cy="6856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Объект 2"/>
          <p:cNvSpPr txBox="1">
            <a:spLocks/>
          </p:cNvSpPr>
          <p:nvPr/>
        </p:nvSpPr>
        <p:spPr>
          <a:xfrm>
            <a:off x="418585" y="2434606"/>
            <a:ext cx="3797830" cy="1255728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b="1" dirty="0" smtClean="0">
                <a:solidFill>
                  <a:srgbClr val="FF0000"/>
                </a:solidFill>
              </a:rPr>
              <a:t>1.</a:t>
            </a:r>
            <a:r>
              <a:rPr lang="ru-RU" dirty="0" smtClean="0"/>
              <a:t> </a:t>
            </a:r>
            <a:r>
              <a:rPr lang="ru-RU" sz="2400" dirty="0" smtClean="0"/>
              <a:t>Мобильная экспозиция </a:t>
            </a:r>
            <a:r>
              <a:rPr lang="ru-RU" b="1" dirty="0" smtClean="0">
                <a:solidFill>
                  <a:srgbClr val="FF0000"/>
                </a:solidFill>
              </a:rPr>
              <a:t>«Челябинск </a:t>
            </a:r>
            <a:r>
              <a:rPr lang="ru-RU" b="1" dirty="0" err="1" smtClean="0">
                <a:solidFill>
                  <a:srgbClr val="FF0000"/>
                </a:solidFill>
              </a:rPr>
              <a:t>СВОих</a:t>
            </a:r>
            <a:r>
              <a:rPr lang="ru-RU" b="1" dirty="0" smtClean="0">
                <a:solidFill>
                  <a:srgbClr val="FF0000"/>
                </a:solidFill>
              </a:rPr>
              <a:t> не бросает»</a:t>
            </a:r>
            <a:endParaRPr lang="ru-RU" sz="2400" dirty="0" smtClean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3907744" y="1689253"/>
            <a:ext cx="4378099" cy="5355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3200" b="1" dirty="0" smtClean="0">
                <a:solidFill>
                  <a:srgbClr val="FF0000"/>
                </a:solidFill>
              </a:rPr>
              <a:t>Содержание проекта:</a:t>
            </a: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418585" y="4645509"/>
            <a:ext cx="3797830" cy="1975926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b="1" dirty="0">
                <a:solidFill>
                  <a:srgbClr val="FF0000"/>
                </a:solidFill>
              </a:rPr>
              <a:t>2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  <a:r>
              <a:rPr lang="ru-RU" dirty="0" smtClean="0"/>
              <a:t> </a:t>
            </a:r>
            <a:r>
              <a:rPr lang="ru-RU" sz="2400" dirty="0" smtClean="0"/>
              <a:t>Мобильная экспозиция, созданная в рамках проекта </a:t>
            </a:r>
            <a:r>
              <a:rPr lang="ru-RU" b="1" dirty="0" smtClean="0">
                <a:solidFill>
                  <a:srgbClr val="FF0000"/>
                </a:solidFill>
              </a:rPr>
              <a:t>«Женские истории СВО: Южный Урал»</a:t>
            </a:r>
            <a:endParaRPr lang="ru-RU" sz="2400" dirty="0" smtClean="0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9543078"/>
              </p:ext>
            </p:extLst>
          </p:nvPr>
        </p:nvGraphicFramePr>
        <p:xfrm>
          <a:off x="4488462" y="4528020"/>
          <a:ext cx="1880302" cy="22109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06" r:id="rId5" imgW="2599920" imgH="3057120" progId="">
                  <p:embed/>
                </p:oleObj>
              </mc:Choice>
              <mc:Fallback>
                <p:oleObj r:id="rId5" imgW="2599920" imgH="30571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488462" y="4528020"/>
                        <a:ext cx="1880302" cy="22109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4857825"/>
              </p:ext>
            </p:extLst>
          </p:nvPr>
        </p:nvGraphicFramePr>
        <p:xfrm>
          <a:off x="6569772" y="3178140"/>
          <a:ext cx="2846387" cy="213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07" r:id="rId7" imgW="2846520" imgH="2136600" progId="">
                  <p:embed/>
                </p:oleObj>
              </mc:Choice>
              <mc:Fallback>
                <p:oleObj r:id="rId7" imgW="2846520" imgH="21366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569772" y="3178140"/>
                        <a:ext cx="2846387" cy="2136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6073681"/>
              </p:ext>
            </p:extLst>
          </p:nvPr>
        </p:nvGraphicFramePr>
        <p:xfrm>
          <a:off x="9617167" y="4037283"/>
          <a:ext cx="2041525" cy="2719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08" r:id="rId9" imgW="2041920" imgH="2718720" progId="">
                  <p:embed/>
                </p:oleObj>
              </mc:Choice>
              <mc:Fallback>
                <p:oleObj r:id="rId9" imgW="2041920" imgH="27187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9617167" y="4037283"/>
                        <a:ext cx="2041525" cy="27193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0110639"/>
              </p:ext>
            </p:extLst>
          </p:nvPr>
        </p:nvGraphicFramePr>
        <p:xfrm>
          <a:off x="6594486" y="4645508"/>
          <a:ext cx="2846387" cy="20979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09" r:id="rId11" imgW="2179080" imgH="1605960" progId="">
                  <p:embed/>
                </p:oleObj>
              </mc:Choice>
              <mc:Fallback>
                <p:oleObj r:id="rId11" imgW="2179080" imgH="160596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6594486" y="4645508"/>
                        <a:ext cx="2846387" cy="20979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803131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3537823"/>
              </p:ext>
            </p:extLst>
          </p:nvPr>
        </p:nvGraphicFramePr>
        <p:xfrm>
          <a:off x="1588" y="0"/>
          <a:ext cx="12190412" cy="685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5" r:id="rId3" imgW="12190320" imgH="6856920" progId="">
                  <p:embed/>
                </p:oleObj>
              </mc:Choice>
              <mc:Fallback>
                <p:oleObj r:id="rId3" imgW="12190320" imgH="68569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0"/>
                        <a:ext cx="12190412" cy="6856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7359" y="2230918"/>
            <a:ext cx="11463917" cy="3835922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В проекте </a:t>
            </a:r>
            <a:r>
              <a:rPr lang="ru-RU" b="1" dirty="0" smtClean="0">
                <a:solidFill>
                  <a:srgbClr val="FF0000"/>
                </a:solidFill>
              </a:rPr>
              <a:t>принимают участие: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20 школ </a:t>
            </a:r>
            <a:r>
              <a:rPr lang="ru-RU" dirty="0" smtClean="0"/>
              <a:t>г. Челябинска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6000</a:t>
            </a:r>
            <a:r>
              <a:rPr lang="ru-RU" dirty="0" smtClean="0"/>
              <a:t> школьников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Завершением проекта станет проведение итогового Форума, в ходе которого будет организован телемост со школами подшефных </a:t>
            </a:r>
            <a:r>
              <a:rPr lang="ru-RU" dirty="0" smtClean="0"/>
              <a:t>                   г</a:t>
            </a:r>
            <a:r>
              <a:rPr lang="ru-RU" dirty="0"/>
              <a:t>. Челябинску </a:t>
            </a:r>
            <a:r>
              <a:rPr lang="ru-RU" dirty="0" smtClean="0"/>
              <a:t>территорий Донбасса: Ясиноватой </a:t>
            </a:r>
            <a:r>
              <a:rPr lang="ru-RU" dirty="0"/>
              <a:t>и </a:t>
            </a:r>
            <a:r>
              <a:rPr lang="ru-RU" dirty="0" smtClean="0"/>
              <a:t>Волновахи.</a:t>
            </a:r>
          </a:p>
        </p:txBody>
      </p:sp>
    </p:spTree>
    <p:extLst>
      <p:ext uri="{BB962C8B-B14F-4D97-AF65-F5344CB8AC3E}">
        <p14:creationId xmlns:p14="http://schemas.microsoft.com/office/powerpoint/2010/main" val="17118144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2475771"/>
              </p:ext>
            </p:extLst>
          </p:nvPr>
        </p:nvGraphicFramePr>
        <p:xfrm>
          <a:off x="1588" y="0"/>
          <a:ext cx="12190412" cy="685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8" r:id="rId3" imgW="12190320" imgH="6856920" progId="">
                  <p:embed/>
                </p:oleObj>
              </mc:Choice>
              <mc:Fallback>
                <p:oleObj r:id="rId3" imgW="12190320" imgH="68569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0"/>
                        <a:ext cx="12190412" cy="6856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36792" y="2306095"/>
            <a:ext cx="4955208" cy="37116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С </a:t>
            </a:r>
            <a:r>
              <a:rPr lang="ru-RU" b="1" dirty="0">
                <a:solidFill>
                  <a:srgbClr val="FF0000"/>
                </a:solidFill>
              </a:rPr>
              <a:t>мая </a:t>
            </a:r>
            <a:r>
              <a:rPr lang="ru-RU" b="1" dirty="0" smtClean="0">
                <a:solidFill>
                  <a:srgbClr val="FF0000"/>
                </a:solidFill>
              </a:rPr>
              <a:t>2025 </a:t>
            </a:r>
            <a:r>
              <a:rPr lang="ru-RU" dirty="0"/>
              <a:t>года Фонд «Будущее Отечества» участвует в проекте Ассоциации ветеранов СВО 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«</a:t>
            </a:r>
            <a:r>
              <a:rPr lang="ru-RU" b="1" dirty="0">
                <a:solidFill>
                  <a:srgbClr val="FF0000"/>
                </a:solidFill>
              </a:rPr>
              <a:t>Музей СВО: Герои и подвиги Южного Урала» </a:t>
            </a: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9485508"/>
              </p:ext>
            </p:extLst>
          </p:nvPr>
        </p:nvGraphicFramePr>
        <p:xfrm>
          <a:off x="58277" y="1632162"/>
          <a:ext cx="6913799" cy="39160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9" r:id="rId5" imgW="17218800" imgH="9752040" progId="">
                  <p:embed/>
                </p:oleObj>
              </mc:Choice>
              <mc:Fallback>
                <p:oleObj r:id="rId5" imgW="17218800" imgH="975204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8277" y="1632162"/>
                        <a:ext cx="6913799" cy="39160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988338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618508"/>
            <a:ext cx="5652656" cy="42394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321" y="23090"/>
            <a:ext cx="4168679" cy="31265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655" y="1953491"/>
            <a:ext cx="6539345" cy="490450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771" y="0"/>
            <a:ext cx="4230255" cy="31726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4048771" cy="284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12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2643977"/>
              </p:ext>
            </p:extLst>
          </p:nvPr>
        </p:nvGraphicFramePr>
        <p:xfrm>
          <a:off x="1588" y="0"/>
          <a:ext cx="12190412" cy="685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1" r:id="rId3" imgW="12190320" imgH="6856920" progId="">
                  <p:embed/>
                </p:oleObj>
              </mc:Choice>
              <mc:Fallback>
                <p:oleObj r:id="rId3" imgW="12190320" imgH="68569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0"/>
                        <a:ext cx="12190412" cy="6856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0703" y="1935396"/>
            <a:ext cx="11158152" cy="460132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В данный момент на рассмотрении экспертами Президентского фонда культурных инициатив находится проект Фонда «Будущее Отечества» - </a:t>
            </a:r>
            <a:r>
              <a:rPr lang="ru-RU" b="1" dirty="0">
                <a:solidFill>
                  <a:srgbClr val="FF0000"/>
                </a:solidFill>
              </a:rPr>
              <a:t>«</a:t>
            </a:r>
            <a:r>
              <a:rPr lang="ru-RU" b="1" dirty="0" err="1">
                <a:solidFill>
                  <a:srgbClr val="FF0000"/>
                </a:solidFill>
              </a:rPr>
              <a:t>Южноуральцы</a:t>
            </a:r>
            <a:r>
              <a:rPr lang="ru-RU" b="1" dirty="0">
                <a:solidFill>
                  <a:srgbClr val="FF0000"/>
                </a:solidFill>
              </a:rPr>
              <a:t> – Герои </a:t>
            </a:r>
            <a:r>
              <a:rPr lang="ru-RU" b="1" dirty="0" smtClean="0">
                <a:solidFill>
                  <a:srgbClr val="FF0000"/>
                </a:solidFill>
              </a:rPr>
              <a:t>России»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b="1" i="1" u="sng" dirty="0" smtClean="0"/>
              <a:t>В рамках проекта планируется: </a:t>
            </a:r>
          </a:p>
          <a:p>
            <a:pPr marL="0" indent="0">
              <a:buNone/>
            </a:pPr>
            <a:r>
              <a:rPr lang="ru-RU" dirty="0" smtClean="0"/>
              <a:t>Совместно </a:t>
            </a:r>
            <a:r>
              <a:rPr lang="ru-RU" dirty="0"/>
              <a:t>с Союзом Писателей издание сборника </a:t>
            </a:r>
            <a:r>
              <a:rPr lang="ru-RU" dirty="0" smtClean="0"/>
              <a:t>биографических очерков о </a:t>
            </a:r>
            <a:r>
              <a:rPr lang="ru-RU" dirty="0" err="1"/>
              <a:t>южноуральцах</a:t>
            </a:r>
            <a:r>
              <a:rPr lang="ru-RU" dirty="0"/>
              <a:t>, получивших звание Героях Росси в ходе </a:t>
            </a:r>
            <a:r>
              <a:rPr lang="ru-RU" dirty="0" smtClean="0"/>
              <a:t>СВО;</a:t>
            </a:r>
          </a:p>
          <a:p>
            <a:pPr marL="0" indent="0">
              <a:buNone/>
            </a:pPr>
            <a:r>
              <a:rPr lang="ru-RU" dirty="0"/>
              <a:t>С</a:t>
            </a:r>
            <a:r>
              <a:rPr lang="ru-RU" dirty="0" smtClean="0"/>
              <a:t>оздание </a:t>
            </a:r>
            <a:r>
              <a:rPr lang="ru-RU" dirty="0"/>
              <a:t>игры по данной </a:t>
            </a:r>
            <a:r>
              <a:rPr lang="ru-RU" dirty="0" smtClean="0"/>
              <a:t>тематике;</a:t>
            </a:r>
          </a:p>
          <a:p>
            <a:pPr marL="0" indent="0">
              <a:buNone/>
            </a:pPr>
            <a:r>
              <a:rPr lang="ru-RU" dirty="0"/>
              <a:t>С</a:t>
            </a:r>
            <a:r>
              <a:rPr lang="ru-RU" dirty="0" smtClean="0"/>
              <a:t>овместно </a:t>
            </a:r>
            <a:r>
              <a:rPr lang="ru-RU" dirty="0"/>
              <a:t>с </a:t>
            </a:r>
            <a:r>
              <a:rPr lang="ru-RU" dirty="0" err="1"/>
              <a:t>Медиацентром</a:t>
            </a:r>
            <a:r>
              <a:rPr lang="ru-RU" dirty="0"/>
              <a:t> </a:t>
            </a:r>
            <a:r>
              <a:rPr lang="ru-RU" dirty="0" err="1"/>
              <a:t>Южноуральского</a:t>
            </a:r>
            <a:r>
              <a:rPr lang="ru-RU" dirty="0"/>
              <a:t> технологического университета – видео запись интервью с Героями России и членами их семей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Результаты конкурса будут объявлены в ноябре 2025 года.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6905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8782723"/>
              </p:ext>
            </p:extLst>
          </p:nvPr>
        </p:nvGraphicFramePr>
        <p:xfrm>
          <a:off x="1588" y="0"/>
          <a:ext cx="12190412" cy="685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2" r:id="rId3" imgW="12190320" imgH="6856920" progId="">
                  <p:embed/>
                </p:oleObj>
              </mc:Choice>
              <mc:Fallback>
                <p:oleObj r:id="rId3" imgW="12190320" imgH="68569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0"/>
                        <a:ext cx="12190412" cy="6856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7360" y="1773718"/>
            <a:ext cx="10807988" cy="4296561"/>
          </a:xfr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</a:rPr>
              <a:t>В </a:t>
            </a:r>
            <a:r>
              <a:rPr lang="ru-RU" b="1" dirty="0" smtClean="0">
                <a:solidFill>
                  <a:srgbClr val="FF0000"/>
                </a:solidFill>
              </a:rPr>
              <a:t>проектах фонда за 2023-2025 годы </a:t>
            </a:r>
            <a:r>
              <a:rPr lang="ru-RU" b="1" dirty="0">
                <a:solidFill>
                  <a:srgbClr val="FF0000"/>
                </a:solidFill>
              </a:rPr>
              <a:t>приняли </a:t>
            </a:r>
            <a:r>
              <a:rPr lang="ru-RU" b="1" dirty="0" smtClean="0">
                <a:solidFill>
                  <a:srgbClr val="FF0000"/>
                </a:solidFill>
              </a:rPr>
              <a:t>участие: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4400" b="1" dirty="0" smtClean="0">
                <a:solidFill>
                  <a:srgbClr val="FF0000"/>
                </a:solidFill>
              </a:rPr>
              <a:t>47</a:t>
            </a:r>
            <a:r>
              <a:rPr lang="ru-RU" sz="4400" dirty="0" smtClean="0"/>
              <a:t> школ г. Челябинска </a:t>
            </a:r>
          </a:p>
          <a:p>
            <a:pPr marL="0" indent="0" algn="ctr">
              <a:buNone/>
            </a:pPr>
            <a:endParaRPr lang="ru-RU" sz="4400" dirty="0" smtClean="0"/>
          </a:p>
          <a:p>
            <a:pPr marL="0" indent="0" algn="ctr">
              <a:buNone/>
            </a:pPr>
            <a:r>
              <a:rPr lang="ru-RU" sz="4800" b="1" dirty="0" smtClean="0">
                <a:solidFill>
                  <a:srgbClr val="FF0000"/>
                </a:solidFill>
              </a:rPr>
              <a:t>19 000</a:t>
            </a:r>
            <a:r>
              <a:rPr lang="ru-RU" sz="4800" dirty="0" smtClean="0"/>
              <a:t> школьников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31222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1247088"/>
              </p:ext>
            </p:extLst>
          </p:nvPr>
        </p:nvGraphicFramePr>
        <p:xfrm>
          <a:off x="1588" y="0"/>
          <a:ext cx="12190412" cy="685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8" r:id="rId3" imgW="12190320" imgH="6856920" progId="">
                  <p:embed/>
                </p:oleObj>
              </mc:Choice>
              <mc:Fallback>
                <p:oleObj r:id="rId3" imgW="12190320" imgH="68569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0"/>
                        <a:ext cx="12190412" cy="6856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148" y="1784679"/>
            <a:ext cx="11463917" cy="1643527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Все </a:t>
            </a:r>
            <a:r>
              <a:rPr lang="ru-RU" b="1" dirty="0">
                <a:solidFill>
                  <a:srgbClr val="FF0000"/>
                </a:solidFill>
              </a:rPr>
              <a:t>проекты Фонда «Будущее Отечества» получили высокие оценки и положительные отзывы участников, а также положили начало плодотворному и тесному сотрудничеству с несколькими партнёрами, которые теперь оказывают постоянную поддержку проектам </a:t>
            </a:r>
            <a:r>
              <a:rPr lang="ru-RU" b="1" dirty="0" smtClean="0">
                <a:solidFill>
                  <a:srgbClr val="FF0000"/>
                </a:solidFill>
              </a:rPr>
              <a:t>Фонда.</a:t>
            </a:r>
          </a:p>
        </p:txBody>
      </p:sp>
      <p:pic>
        <p:nvPicPr>
          <p:cNvPr id="5" name="Рисунок 4"/>
          <p:cNvPicPr/>
          <p:nvPr/>
        </p:nvPicPr>
        <p:blipFill>
          <a:blip r:embed="rId5"/>
          <a:stretch>
            <a:fillRect/>
          </a:stretch>
        </p:blipFill>
        <p:spPr>
          <a:xfrm>
            <a:off x="344752" y="3428206"/>
            <a:ext cx="2262523" cy="3207372"/>
          </a:xfrm>
          <a:prstGeom prst="rect">
            <a:avLst/>
          </a:prstGeom>
        </p:spPr>
      </p:pic>
      <p:pic>
        <p:nvPicPr>
          <p:cNvPr id="6" name="Рисунок 5" descr="C:\Users\akiti\OneDrive\Рабочий стол\ГРАНТЫ\Победа\Блокада 2025\Благодарности Китичук Е.А\Администрация Калининского района 202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204" y="3428206"/>
            <a:ext cx="2146021" cy="3207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/>
          <p:nvPr/>
        </p:nvPicPr>
        <p:blipFill>
          <a:blip r:embed="rId7"/>
          <a:stretch>
            <a:fillRect/>
          </a:stretch>
        </p:blipFill>
        <p:spPr>
          <a:xfrm>
            <a:off x="7598220" y="3428206"/>
            <a:ext cx="2089477" cy="3207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011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710668"/>
              </p:ext>
            </p:extLst>
          </p:nvPr>
        </p:nvGraphicFramePr>
        <p:xfrm>
          <a:off x="1588" y="0"/>
          <a:ext cx="12190412" cy="685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8" r:id="rId3" imgW="12190320" imgH="6856920" progId="">
                  <p:embed/>
                </p:oleObj>
              </mc:Choice>
              <mc:Fallback>
                <p:oleObj r:id="rId3" imgW="12190320" imgH="68569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0"/>
                        <a:ext cx="12190412" cy="6856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94024" y="1663547"/>
            <a:ext cx="5475383" cy="50422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Реализован в </a:t>
            </a:r>
            <a:r>
              <a:rPr lang="ru-RU" b="1" dirty="0" smtClean="0">
                <a:solidFill>
                  <a:srgbClr val="FF0000"/>
                </a:solidFill>
              </a:rPr>
              <a:t>2023</a:t>
            </a:r>
            <a:r>
              <a:rPr lang="ru-RU" dirty="0" smtClean="0"/>
              <a:t> году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Победитель </a:t>
            </a:r>
            <a:r>
              <a:rPr lang="en-US" b="1" dirty="0">
                <a:solidFill>
                  <a:srgbClr val="FF0000"/>
                </a:solidFill>
              </a:rPr>
              <a:t>I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грантового</a:t>
            </a:r>
            <a:r>
              <a:rPr lang="ru-RU" b="1" dirty="0">
                <a:solidFill>
                  <a:srgbClr val="FF0000"/>
                </a:solidFill>
              </a:rPr>
              <a:t> конкурса Общероссийского движения детей и молодежи «Движение первых»</a:t>
            </a:r>
            <a:r>
              <a:rPr lang="ru-RU" dirty="0"/>
              <a:t>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Направлен на повышение уровня </a:t>
            </a:r>
            <a:r>
              <a:rPr lang="ru-RU" dirty="0"/>
              <a:t>знаний </a:t>
            </a:r>
            <a:r>
              <a:rPr lang="ru-RU" dirty="0" smtClean="0"/>
              <a:t>школьников о </a:t>
            </a:r>
            <a:r>
              <a:rPr lang="ru-RU" dirty="0"/>
              <a:t>подвигах </a:t>
            </a:r>
            <a:r>
              <a:rPr lang="ru-RU" dirty="0" err="1"/>
              <a:t>южноуральцев</a:t>
            </a:r>
            <a:r>
              <a:rPr lang="ru-RU" dirty="0"/>
              <a:t> в период ВОВ, войны в Афганистане, </a:t>
            </a:r>
            <a:r>
              <a:rPr lang="ru-RU" dirty="0" smtClean="0"/>
              <a:t>Чечне, СВО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 smtClean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5651073"/>
              </p:ext>
            </p:extLst>
          </p:nvPr>
        </p:nvGraphicFramePr>
        <p:xfrm>
          <a:off x="89052" y="1663547"/>
          <a:ext cx="5121926" cy="51219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9" r:id="rId5" imgW="13714200" imgH="13714200" progId="">
                  <p:embed/>
                </p:oleObj>
              </mc:Choice>
              <mc:Fallback>
                <p:oleObj r:id="rId5" imgW="13714200" imgH="137142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9052" y="1663547"/>
                        <a:ext cx="5121926" cy="51219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09441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9486548"/>
              </p:ext>
            </p:extLst>
          </p:nvPr>
        </p:nvGraphicFramePr>
        <p:xfrm>
          <a:off x="1588" y="0"/>
          <a:ext cx="12190412" cy="685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2" r:id="rId3" imgW="12190320" imgH="6856920" progId="">
                  <p:embed/>
                </p:oleObj>
              </mc:Choice>
              <mc:Fallback>
                <p:oleObj r:id="rId3" imgW="12190320" imgH="68569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0"/>
                        <a:ext cx="12190412" cy="6856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7360" y="1773718"/>
            <a:ext cx="5174326" cy="5255798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В проекте приняли </a:t>
            </a:r>
            <a:r>
              <a:rPr lang="ru-RU" b="1" dirty="0" smtClean="0">
                <a:solidFill>
                  <a:srgbClr val="FF0000"/>
                </a:solidFill>
              </a:rPr>
              <a:t>участие: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7</a:t>
            </a:r>
            <a:r>
              <a:rPr lang="ru-RU" dirty="0" smtClean="0"/>
              <a:t> школ г. Челябинска </a:t>
            </a:r>
          </a:p>
          <a:p>
            <a:pPr marL="0" indent="0">
              <a:buNone/>
            </a:pPr>
            <a:r>
              <a:rPr lang="ru-RU" dirty="0" smtClean="0"/>
              <a:t>более </a:t>
            </a:r>
            <a:r>
              <a:rPr lang="ru-RU" b="1" dirty="0" smtClean="0">
                <a:solidFill>
                  <a:srgbClr val="FF0000"/>
                </a:solidFill>
              </a:rPr>
              <a:t>3000</a:t>
            </a:r>
            <a:r>
              <a:rPr lang="ru-RU" dirty="0" smtClean="0"/>
              <a:t> школьников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Заключительное мероприятие прошло в </a:t>
            </a:r>
            <a:r>
              <a:rPr lang="ru-RU" dirty="0" err="1" smtClean="0"/>
              <a:t>ДПиШ</a:t>
            </a:r>
            <a:r>
              <a:rPr lang="ru-RU" dirty="0" smtClean="0"/>
              <a:t> им. Н.К. Крупской. </a:t>
            </a:r>
          </a:p>
          <a:p>
            <a:pPr marL="0" indent="0">
              <a:buNone/>
            </a:pPr>
            <a:r>
              <a:rPr lang="ru-RU" dirty="0" smtClean="0"/>
              <a:t>В нём приняли участие более </a:t>
            </a:r>
            <a:r>
              <a:rPr lang="ru-RU" b="1" dirty="0" smtClean="0">
                <a:solidFill>
                  <a:srgbClr val="FF0000"/>
                </a:solidFill>
              </a:rPr>
              <a:t>500</a:t>
            </a:r>
            <a:r>
              <a:rPr lang="ru-RU" dirty="0" smtClean="0"/>
              <a:t> человек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3407945"/>
              </p:ext>
            </p:extLst>
          </p:nvPr>
        </p:nvGraphicFramePr>
        <p:xfrm>
          <a:off x="8905743" y="2656703"/>
          <a:ext cx="3127551" cy="23482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3" r:id="rId5" imgW="11415600" imgH="8571240" progId="">
                  <p:embed/>
                </p:oleObj>
              </mc:Choice>
              <mc:Fallback>
                <p:oleObj r:id="rId5" imgW="11415600" imgH="857124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905743" y="2656703"/>
                        <a:ext cx="3127551" cy="23482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1113594"/>
              </p:ext>
            </p:extLst>
          </p:nvPr>
        </p:nvGraphicFramePr>
        <p:xfrm>
          <a:off x="6478609" y="4269972"/>
          <a:ext cx="4356100" cy="24391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4" r:id="rId7" imgW="12063240" imgH="6755400" progId="">
                  <p:embed/>
                </p:oleObj>
              </mc:Choice>
              <mc:Fallback>
                <p:oleObj r:id="rId7" imgW="12063240" imgH="67554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478609" y="4269972"/>
                        <a:ext cx="4356100" cy="24391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Рисунок 7" descr="https://sun9-29.userapi.com/impg/Os4IPL2WkfWZO9memGg9ozgDDyN8p6eZelX6cA/IaKb2XKr2KY.jpg?size=2560x1922&amp;quality=95&amp;sign=74779fe5bde92459592643cbe3ce15b3&amp;type=album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479" y="2022373"/>
            <a:ext cx="3052791" cy="21981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6159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0450845"/>
              </p:ext>
            </p:extLst>
          </p:nvPr>
        </p:nvGraphicFramePr>
        <p:xfrm>
          <a:off x="1588" y="0"/>
          <a:ext cx="12190412" cy="685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0" r:id="rId3" imgW="12190320" imgH="6856920" progId="">
                  <p:embed/>
                </p:oleObj>
              </mc:Choice>
              <mc:Fallback>
                <p:oleObj r:id="rId3" imgW="12190320" imgH="68569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0"/>
                        <a:ext cx="12190412" cy="6856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94025" y="2367883"/>
            <a:ext cx="4955208" cy="37116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Реализован в </a:t>
            </a:r>
            <a:r>
              <a:rPr lang="ru-RU" b="1" dirty="0" smtClean="0">
                <a:solidFill>
                  <a:srgbClr val="FF0000"/>
                </a:solidFill>
              </a:rPr>
              <a:t>2024</a:t>
            </a:r>
            <a:r>
              <a:rPr lang="ru-RU" dirty="0" smtClean="0"/>
              <a:t> году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Победитель </a:t>
            </a:r>
            <a:r>
              <a:rPr lang="ru-RU" b="1" dirty="0">
                <a:solidFill>
                  <a:srgbClr val="FF0000"/>
                </a:solidFill>
              </a:rPr>
              <a:t>конкурса Фонда </a:t>
            </a:r>
            <a:r>
              <a:rPr lang="ru-RU" b="1" dirty="0" smtClean="0">
                <a:solidFill>
                  <a:srgbClr val="FF0000"/>
                </a:solidFill>
              </a:rPr>
              <a:t>Президентских </a:t>
            </a:r>
            <a:r>
              <a:rPr lang="ru-RU" b="1" dirty="0">
                <a:solidFill>
                  <a:srgbClr val="FF0000"/>
                </a:solidFill>
              </a:rPr>
              <a:t>грантов</a:t>
            </a:r>
            <a:r>
              <a:rPr lang="ru-RU" dirty="0" smtClean="0"/>
              <a:t>. 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Направлен на патриотическое </a:t>
            </a:r>
            <a:r>
              <a:rPr lang="ru-RU" dirty="0"/>
              <a:t>воспитание школьников </a:t>
            </a:r>
            <a:r>
              <a:rPr lang="ru-RU" dirty="0" smtClean="0"/>
              <a:t>5-11 классов г. Челябинска.</a:t>
            </a:r>
            <a:endParaRPr lang="ru-RU" dirty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4404091"/>
              </p:ext>
            </p:extLst>
          </p:nvPr>
        </p:nvGraphicFramePr>
        <p:xfrm>
          <a:off x="98853" y="1663547"/>
          <a:ext cx="5078628" cy="507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1" r:id="rId5" imgW="3047760" imgH="3047760" progId="">
                  <p:embed/>
                </p:oleObj>
              </mc:Choice>
              <mc:Fallback>
                <p:oleObj r:id="rId5" imgW="3047760" imgH="304776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8853" y="1663547"/>
                        <a:ext cx="5078628" cy="50786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34067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9226040"/>
              </p:ext>
            </p:extLst>
          </p:nvPr>
        </p:nvGraphicFramePr>
        <p:xfrm>
          <a:off x="1588" y="0"/>
          <a:ext cx="12190412" cy="685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8" r:id="rId3" imgW="12190320" imgH="6856920" progId="">
                  <p:embed/>
                </p:oleObj>
              </mc:Choice>
              <mc:Fallback>
                <p:oleObj r:id="rId3" imgW="12190320" imgH="68569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0"/>
                        <a:ext cx="12190412" cy="6856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6887" y="2309249"/>
            <a:ext cx="4025148" cy="996170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1. </a:t>
            </a:r>
            <a:r>
              <a:rPr lang="ru-RU" sz="2400" dirty="0" smtClean="0"/>
              <a:t>Мобильная экспозиция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«Герои Южного Урала»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4013873" y="2316943"/>
            <a:ext cx="4380297" cy="2585323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b="1" dirty="0" smtClean="0">
                <a:solidFill>
                  <a:srgbClr val="FF0000"/>
                </a:solidFill>
              </a:rPr>
              <a:t>2.</a:t>
            </a:r>
            <a:r>
              <a:rPr lang="ru-RU" dirty="0" smtClean="0"/>
              <a:t> </a:t>
            </a:r>
            <a:r>
              <a:rPr lang="ru-RU" sz="2400" dirty="0" smtClean="0"/>
              <a:t>Мобильная экспозиция, посвящённая блокаде Ленинграда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«Знаем. Помним. Гордимся» </a:t>
            </a:r>
            <a:r>
              <a:rPr lang="ru-RU" sz="2400" dirty="0" smtClean="0"/>
              <a:t>(предоставлена на безвозмездной основе </a:t>
            </a:r>
            <a:r>
              <a:rPr lang="ru-RU" sz="2400" dirty="0" err="1" smtClean="0"/>
              <a:t>Китичук</a:t>
            </a:r>
            <a:r>
              <a:rPr lang="ru-RU" sz="2400" dirty="0" smtClean="0"/>
              <a:t> Е.А.)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8394170" y="2309249"/>
            <a:ext cx="3797830" cy="1643527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b="1" dirty="0">
                <a:solidFill>
                  <a:srgbClr val="FF0000"/>
                </a:solidFill>
              </a:rPr>
              <a:t>3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  <a:r>
              <a:rPr lang="ru-RU" dirty="0" smtClean="0"/>
              <a:t> </a:t>
            </a:r>
            <a:r>
              <a:rPr lang="ru-RU" sz="2400" dirty="0" smtClean="0"/>
              <a:t>Мобильная экспозиция, созданная в рамках проекта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«Челябинск </a:t>
            </a:r>
            <a:r>
              <a:rPr lang="ru-RU" b="1" dirty="0" err="1" smtClean="0">
                <a:solidFill>
                  <a:srgbClr val="FF0000"/>
                </a:solidFill>
              </a:rPr>
              <a:t>СВОих</a:t>
            </a:r>
            <a:r>
              <a:rPr lang="ru-RU" b="1" dirty="0" smtClean="0">
                <a:solidFill>
                  <a:srgbClr val="FF0000"/>
                </a:solidFill>
              </a:rPr>
              <a:t> не бросает»</a:t>
            </a:r>
            <a:endParaRPr lang="ru-RU" sz="2400" dirty="0" smtClean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728831" y="1773718"/>
            <a:ext cx="2735926" cy="5355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3200" b="1" dirty="0" smtClean="0">
                <a:solidFill>
                  <a:srgbClr val="FF0000"/>
                </a:solidFill>
              </a:rPr>
              <a:t>Содержание:</a:t>
            </a:r>
          </a:p>
        </p:txBody>
      </p:sp>
      <p:pic>
        <p:nvPicPr>
          <p:cNvPr id="12" name="Рисунок 11" descr="https://sun9-16.userapi.com/impg/W8pRrOyzdWgEt6JbIBnVlmxET_RZb5odPyds-w/PWFC9V5Mbyg.jpg?size=2560x1922&amp;quality=95&amp;sign=7180073ffb3c64ba1aadb24a7e066a28&amp;type=album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219" y="3428206"/>
            <a:ext cx="3275023" cy="258953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4850286"/>
              </p:ext>
            </p:extLst>
          </p:nvPr>
        </p:nvGraphicFramePr>
        <p:xfrm>
          <a:off x="8431242" y="4067241"/>
          <a:ext cx="3483934" cy="2616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9" r:id="rId6" imgW="2224800" imgH="1670040" progId="">
                  <p:embed/>
                </p:oleObj>
              </mc:Choice>
              <mc:Fallback>
                <p:oleObj r:id="rId6" imgW="2224800" imgH="167004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431242" y="4067241"/>
                        <a:ext cx="3483934" cy="26160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6915224"/>
              </p:ext>
            </p:extLst>
          </p:nvPr>
        </p:nvGraphicFramePr>
        <p:xfrm>
          <a:off x="4720935" y="4522573"/>
          <a:ext cx="2879322" cy="21607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0" r:id="rId8" imgW="2773440" imgH="2081520" progId="">
                  <p:embed/>
                </p:oleObj>
              </mc:Choice>
              <mc:Fallback>
                <p:oleObj r:id="rId8" imgW="2773440" imgH="20815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720935" y="4522573"/>
                        <a:ext cx="2879322" cy="21607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85233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4715996"/>
              </p:ext>
            </p:extLst>
          </p:nvPr>
        </p:nvGraphicFramePr>
        <p:xfrm>
          <a:off x="1588" y="0"/>
          <a:ext cx="12190412" cy="685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7" r:id="rId5" imgW="12190320" imgH="6856920" progId="">
                  <p:embed/>
                </p:oleObj>
              </mc:Choice>
              <mc:Fallback>
                <p:oleObj r:id="rId5" imgW="12190320" imgH="68569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0"/>
                        <a:ext cx="12190412" cy="6856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7360" y="1773717"/>
            <a:ext cx="4877764" cy="4483279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Партнёры проекта:</a:t>
            </a:r>
          </a:p>
          <a:p>
            <a:r>
              <a:rPr lang="ru-RU" dirty="0" smtClean="0"/>
              <a:t>Администрация </a:t>
            </a:r>
            <a:r>
              <a:rPr lang="ru-RU" dirty="0"/>
              <a:t>г. Челябинска</a:t>
            </a:r>
          </a:p>
          <a:p>
            <a:r>
              <a:rPr lang="ru-RU" dirty="0" smtClean="0"/>
              <a:t>Министерство </a:t>
            </a:r>
            <a:r>
              <a:rPr lang="ru-RU" dirty="0"/>
              <a:t>образования Челябинской области</a:t>
            </a:r>
          </a:p>
          <a:p>
            <a:r>
              <a:rPr lang="ru-RU" dirty="0" smtClean="0"/>
              <a:t>ЧОО </a:t>
            </a:r>
            <a:r>
              <a:rPr lang="ru-RU" dirty="0"/>
              <a:t>ВООВ «Боевое братство»</a:t>
            </a:r>
          </a:p>
          <a:p>
            <a:r>
              <a:rPr lang="ru-RU" dirty="0" smtClean="0"/>
              <a:t>Правительство </a:t>
            </a:r>
            <a:r>
              <a:rPr lang="ru-RU" dirty="0"/>
              <a:t>Челябинской области Управление общественных </a:t>
            </a:r>
            <a:r>
              <a:rPr lang="ru-RU" dirty="0" smtClean="0"/>
              <a:t>связей</a:t>
            </a:r>
            <a:endParaRPr lang="ru-RU" dirty="0"/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6230960" y="1768061"/>
            <a:ext cx="5174326" cy="99617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b="1" dirty="0" smtClean="0">
                <a:solidFill>
                  <a:srgbClr val="FF0000"/>
                </a:solidFill>
              </a:rPr>
              <a:t>Сюжет ОТВ о проекте:</a:t>
            </a: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pic>
        <p:nvPicPr>
          <p:cNvPr id="2" name="video5424591149941688970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208626" y="2644346"/>
            <a:ext cx="6643434" cy="373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873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1038711"/>
              </p:ext>
            </p:extLst>
          </p:nvPr>
        </p:nvGraphicFramePr>
        <p:xfrm>
          <a:off x="1588" y="0"/>
          <a:ext cx="12190412" cy="685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5" r:id="rId3" imgW="12190320" imgH="6856920" progId="">
                  <p:embed/>
                </p:oleObj>
              </mc:Choice>
              <mc:Fallback>
                <p:oleObj r:id="rId3" imgW="12190320" imgH="68569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0"/>
                        <a:ext cx="12190412" cy="6856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7359" y="1773718"/>
            <a:ext cx="10759581" cy="3060325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В проекте приняли </a:t>
            </a:r>
            <a:r>
              <a:rPr lang="ru-RU" b="1" dirty="0" smtClean="0">
                <a:solidFill>
                  <a:srgbClr val="FF0000"/>
                </a:solidFill>
              </a:rPr>
              <a:t>участие: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10</a:t>
            </a:r>
            <a:r>
              <a:rPr lang="ru-RU" dirty="0" smtClean="0"/>
              <a:t> школ Челябинской области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 5 268</a:t>
            </a:r>
            <a:r>
              <a:rPr lang="ru-RU" dirty="0" smtClean="0"/>
              <a:t> школьников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9" name="Рисунок 8" descr="https://sun9-70.userapi.com/impg/m7KBQHeRo3rRlRcFCQvVDjd4GENWWVQEspmNyQ/JvPM1XcGcZo.jpg?size=2560x1922&amp;quality=95&amp;sign=226fb7cb92bdf8c09bc984f6af60b36c&amp;type=album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514" y="2298288"/>
            <a:ext cx="3284332" cy="2364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s://sun9-64.userapi.com/impg/FnF7Gxn2GHuIs13ZPV3sGrKqWovrM9wbrBm4sA/cOkb9ylWBEE.jpg?size=1622x2160&amp;quality=95&amp;sign=aa3f13bc8279e652b56a515f139e9dcd&amp;type=album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9617" y="1773718"/>
            <a:ext cx="2143094" cy="3060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https://sun9-22.userapi.com/impg/RgHW0sElEFrXMfxv6hky9gtrwRrTf64A8PkFbA/0X7gyR-ucVc.jpg?size=2560x1922&amp;quality=95&amp;sign=10f9226fb29e6c1f9c744daa7f749448&amp;type=album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9137" y="4065373"/>
            <a:ext cx="3345386" cy="258452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4356864"/>
              </p:ext>
            </p:extLst>
          </p:nvPr>
        </p:nvGraphicFramePr>
        <p:xfrm>
          <a:off x="4122645" y="4201297"/>
          <a:ext cx="2882717" cy="25096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6" r:id="rId8" imgW="2072520" imgH="1804320" progId="">
                  <p:embed/>
                </p:oleObj>
              </mc:Choice>
              <mc:Fallback>
                <p:oleObj r:id="rId8" imgW="2072520" imgH="18043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122645" y="4201297"/>
                        <a:ext cx="2882717" cy="25096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4730"/>
              </p:ext>
            </p:extLst>
          </p:nvPr>
        </p:nvGraphicFramePr>
        <p:xfrm>
          <a:off x="294939" y="4391466"/>
          <a:ext cx="3053742" cy="22947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7" r:id="rId10" imgW="2465640" imgH="1852920" progId="">
                  <p:embed/>
                </p:oleObj>
              </mc:Choice>
              <mc:Fallback>
                <p:oleObj r:id="rId10" imgW="2465640" imgH="18529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94939" y="4391466"/>
                        <a:ext cx="3053742" cy="22947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45641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591" y="-75958"/>
            <a:ext cx="4899752" cy="36786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491" y="3268950"/>
            <a:ext cx="4904509" cy="36822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9"/>
            <a:ext cx="3429442" cy="456783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21442"/>
            <a:ext cx="2805338" cy="373655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360" y="3395753"/>
            <a:ext cx="4636131" cy="34807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077" y="4169"/>
            <a:ext cx="4417923" cy="3316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040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542</Words>
  <Application>Microsoft Office PowerPoint</Application>
  <PresentationFormat>Широкоэкранный</PresentationFormat>
  <Paragraphs>83</Paragraphs>
  <Slides>20</Slides>
  <Notes>0</Notes>
  <HiddenSlides>0</HiddenSlides>
  <MMClips>1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34</cp:revision>
  <dcterms:created xsi:type="dcterms:W3CDTF">2025-10-10T13:08:17Z</dcterms:created>
  <dcterms:modified xsi:type="dcterms:W3CDTF">2025-10-11T20:41:10Z</dcterms:modified>
</cp:coreProperties>
</file>